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Yusei Magic" charset="1" panose="02000600000000000000"/>
      <p:regular r:id="rId10"/>
    </p:embeddedFont>
    <p:embeddedFont>
      <p:font typeface="YD햇살" charset="1" panose="02020603020101020101"/>
      <p:regular r:id="rId11"/>
    </p:embeddedFont>
    <p:embeddedFont>
      <p:font typeface="YD햇살 Bold" charset="1" panose="02020603020101020101"/>
      <p:regular r:id="rId12"/>
    </p:embeddedFont>
    <p:embeddedFont>
      <p:font typeface="Hatton" charset="1" panose="00000500000000000000"/>
      <p:regular r:id="rId13"/>
    </p:embeddedFont>
    <p:embeddedFont>
      <p:font typeface="Hatton Bold" charset="1" panose="00000800000000000000"/>
      <p:regular r:id="rId14"/>
    </p:embeddedFont>
    <p:embeddedFont>
      <p:font typeface="Hatton Extra-Light" charset="1" panose="00000300000000000000"/>
      <p:regular r:id="rId15"/>
    </p:embeddedFont>
    <p:embeddedFont>
      <p:font typeface="Hatton Light" charset="1" panose="00000400000000000000"/>
      <p:regular r:id="rId16"/>
    </p:embeddedFont>
    <p:embeddedFont>
      <p:font typeface="Hatton Semi-Bold" charset="1" panose="00000700000000000000"/>
      <p:regular r:id="rId17"/>
    </p:embeddedFont>
    <p:embeddedFont>
      <p:font typeface="Hatton Ultra-Bold" charset="1" panose="00000900000000000000"/>
      <p:regular r:id="rId18"/>
    </p:embeddedFont>
    <p:embeddedFont>
      <p:font typeface="Hatton Heavy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2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0405" y="8004571"/>
            <a:ext cx="5636550" cy="2320529"/>
          </a:xfrm>
          <a:custGeom>
            <a:avLst/>
            <a:gdLst/>
            <a:ahLst/>
            <a:cxnLst/>
            <a:rect r="r" b="b" t="t" l="l"/>
            <a:pathLst>
              <a:path h="2320529" w="5636550">
                <a:moveTo>
                  <a:pt x="0" y="0"/>
                </a:moveTo>
                <a:lnTo>
                  <a:pt x="5636551" y="0"/>
                </a:lnTo>
                <a:lnTo>
                  <a:pt x="5636551" y="2320529"/>
                </a:lnTo>
                <a:lnTo>
                  <a:pt x="0" y="232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066381">
            <a:off x="11975746" y="-808157"/>
            <a:ext cx="8761478" cy="5133679"/>
          </a:xfrm>
          <a:custGeom>
            <a:avLst/>
            <a:gdLst/>
            <a:ahLst/>
            <a:cxnLst/>
            <a:rect r="r" b="b" t="t" l="l"/>
            <a:pathLst>
              <a:path h="5133679" w="8761478">
                <a:moveTo>
                  <a:pt x="8761478" y="0"/>
                </a:moveTo>
                <a:lnTo>
                  <a:pt x="0" y="0"/>
                </a:lnTo>
                <a:lnTo>
                  <a:pt x="0" y="5133678"/>
                </a:lnTo>
                <a:lnTo>
                  <a:pt x="8761478" y="5133678"/>
                </a:lnTo>
                <a:lnTo>
                  <a:pt x="876147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37415" y="3194399"/>
            <a:ext cx="12213169" cy="198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9"/>
              </a:lnSpc>
            </a:pPr>
            <a:r>
              <a:rPr lang="en-US" sz="14499">
                <a:solidFill>
                  <a:srgbClr val="FFFFFF"/>
                </a:solidFill>
                <a:latin typeface="Yusei Magic"/>
              </a:rPr>
              <a:t>WEB SERVICE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49827" y="2179214"/>
            <a:ext cx="758834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YD햇살"/>
              </a:rPr>
              <a:t>Pemrograman III (Web Service)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24586" y="6632972"/>
            <a:ext cx="9220019" cy="266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YD햇살"/>
              </a:rPr>
              <a:t>Bargana Kukuh Raditya            714220013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YD햇살"/>
              </a:rPr>
              <a:t>Alfian Benardo Rusli                  714220048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YD햇살"/>
              </a:rPr>
              <a:t>Muhammad Qinthar                    714220058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YD햇살"/>
              </a:rPr>
              <a:t>Nida Sakina Aulia                       714220040</a:t>
            </a: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2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9827">
            <a:off x="16192540" y="5565981"/>
            <a:ext cx="5457911" cy="5457911"/>
          </a:xfrm>
          <a:custGeom>
            <a:avLst/>
            <a:gdLst/>
            <a:ahLst/>
            <a:cxnLst/>
            <a:rect r="r" b="b" t="t" l="l"/>
            <a:pathLst>
              <a:path h="5457911" w="5457911">
                <a:moveTo>
                  <a:pt x="0" y="0"/>
                </a:moveTo>
                <a:lnTo>
                  <a:pt x="5457911" y="0"/>
                </a:lnTo>
                <a:lnTo>
                  <a:pt x="5457911" y="5457911"/>
                </a:lnTo>
                <a:lnTo>
                  <a:pt x="0" y="5457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21537" y="-1488121"/>
            <a:ext cx="6474652" cy="4273270"/>
          </a:xfrm>
          <a:custGeom>
            <a:avLst/>
            <a:gdLst/>
            <a:ahLst/>
            <a:cxnLst/>
            <a:rect r="r" b="b" t="t" l="l"/>
            <a:pathLst>
              <a:path h="4273270" w="6474652">
                <a:moveTo>
                  <a:pt x="0" y="0"/>
                </a:moveTo>
                <a:lnTo>
                  <a:pt x="6474653" y="0"/>
                </a:lnTo>
                <a:lnTo>
                  <a:pt x="6474653" y="4273271"/>
                </a:lnTo>
                <a:lnTo>
                  <a:pt x="0" y="4273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6227" y="4648466"/>
            <a:ext cx="9660936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YD햇살"/>
              </a:rPr>
              <a:t>Web service merupakan aplikasi dengan kumpulan basis data (database) yang memungkinkan terjadinya pertukaran data  ke berbagai sistem secara mudah. Web service juga disebut sebagai jembatan penghubung berbagai aplikasi dan sistem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290479" y="648514"/>
            <a:ext cx="10658717" cy="2475693"/>
            <a:chOff x="0" y="0"/>
            <a:chExt cx="14211623" cy="3300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75524" y="126159"/>
              <a:ext cx="12660576" cy="3174764"/>
            </a:xfrm>
            <a:custGeom>
              <a:avLst/>
              <a:gdLst/>
              <a:ahLst/>
              <a:cxnLst/>
              <a:rect r="r" b="b" t="t" l="l"/>
              <a:pathLst>
                <a:path h="3174764" w="12660576">
                  <a:moveTo>
                    <a:pt x="0" y="0"/>
                  </a:moveTo>
                  <a:lnTo>
                    <a:pt x="12660575" y="0"/>
                  </a:lnTo>
                  <a:lnTo>
                    <a:pt x="12660575" y="3174765"/>
                  </a:lnTo>
                  <a:lnTo>
                    <a:pt x="0" y="3174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14211623" cy="940713"/>
              <a:chOff x="0" y="0"/>
              <a:chExt cx="3108540" cy="20576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08540" cy="205764"/>
              </a:xfrm>
              <a:custGeom>
                <a:avLst/>
                <a:gdLst/>
                <a:ahLst/>
                <a:cxnLst/>
                <a:rect r="r" b="b" t="t" l="l"/>
                <a:pathLst>
                  <a:path h="205764" w="3108540">
                    <a:moveTo>
                      <a:pt x="22302" y="0"/>
                    </a:moveTo>
                    <a:lnTo>
                      <a:pt x="3086238" y="0"/>
                    </a:lnTo>
                    <a:cubicBezTo>
                      <a:pt x="3092153" y="0"/>
                      <a:pt x="3097825" y="2350"/>
                      <a:pt x="3102008" y="6532"/>
                    </a:cubicBezTo>
                    <a:cubicBezTo>
                      <a:pt x="3106190" y="10715"/>
                      <a:pt x="3108540" y="16387"/>
                      <a:pt x="3108540" y="22302"/>
                    </a:cubicBezTo>
                    <a:lnTo>
                      <a:pt x="3108540" y="183462"/>
                    </a:lnTo>
                    <a:cubicBezTo>
                      <a:pt x="3108540" y="195779"/>
                      <a:pt x="3098555" y="205764"/>
                      <a:pt x="3086238" y="205764"/>
                    </a:cubicBezTo>
                    <a:lnTo>
                      <a:pt x="22302" y="205764"/>
                    </a:lnTo>
                    <a:cubicBezTo>
                      <a:pt x="9985" y="205764"/>
                      <a:pt x="0" y="195779"/>
                      <a:pt x="0" y="183462"/>
                    </a:cubicBezTo>
                    <a:lnTo>
                      <a:pt x="0" y="22302"/>
                    </a:lnTo>
                    <a:cubicBezTo>
                      <a:pt x="0" y="9985"/>
                      <a:pt x="9985" y="0"/>
                      <a:pt x="22302" y="0"/>
                    </a:cubicBezTo>
                    <a:close/>
                  </a:path>
                </a:pathLst>
              </a:custGeom>
              <a:solidFill>
                <a:srgbClr val="FFE95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3108540" cy="1867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37309" y="1315420"/>
              <a:ext cx="11137004" cy="1518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53"/>
                </a:lnSpc>
              </a:pPr>
              <a:r>
                <a:rPr lang="en-US" sz="8128">
                  <a:solidFill>
                    <a:srgbClr val="0C2640"/>
                  </a:solidFill>
                  <a:latin typeface="Yusei Magic"/>
                </a:rPr>
                <a:t>PENGERTIAN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8085" y="223780"/>
              <a:ext cx="14135453" cy="498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0"/>
                </a:lnSpc>
              </a:pPr>
              <a:r>
                <a:rPr lang="en-US" sz="2257">
                  <a:solidFill>
                    <a:srgbClr val="0C2640"/>
                  </a:solidFill>
                  <a:latin typeface="YD햇살"/>
                </a:rPr>
                <a:t>Pemrograman III (Web Service)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996363" y="4505126"/>
            <a:ext cx="6872828" cy="3563280"/>
          </a:xfrm>
          <a:custGeom>
            <a:avLst/>
            <a:gdLst/>
            <a:ahLst/>
            <a:cxnLst/>
            <a:rect r="r" b="b" t="t" l="l"/>
            <a:pathLst>
              <a:path h="3563280" w="6872828">
                <a:moveTo>
                  <a:pt x="0" y="0"/>
                </a:moveTo>
                <a:lnTo>
                  <a:pt x="6872828" y="0"/>
                </a:lnTo>
                <a:lnTo>
                  <a:pt x="6872828" y="3563280"/>
                </a:lnTo>
                <a:lnTo>
                  <a:pt x="0" y="3563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FFFFFF"/>
            </a:solidFill>
            <a:prstDash val="solid"/>
            <a:round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2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9291">
            <a:off x="15629596" y="-2006736"/>
            <a:ext cx="5316807" cy="5477480"/>
          </a:xfrm>
          <a:custGeom>
            <a:avLst/>
            <a:gdLst/>
            <a:ahLst/>
            <a:cxnLst/>
            <a:rect r="r" b="b" t="t" l="l"/>
            <a:pathLst>
              <a:path h="5477480" w="5316807">
                <a:moveTo>
                  <a:pt x="0" y="0"/>
                </a:moveTo>
                <a:lnTo>
                  <a:pt x="5316808" y="0"/>
                </a:lnTo>
                <a:lnTo>
                  <a:pt x="5316808" y="5477480"/>
                </a:lnTo>
                <a:lnTo>
                  <a:pt x="0" y="54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42244">
            <a:off x="-3222831" y="-1402125"/>
            <a:ext cx="5316807" cy="5477480"/>
          </a:xfrm>
          <a:custGeom>
            <a:avLst/>
            <a:gdLst/>
            <a:ahLst/>
            <a:cxnLst/>
            <a:rect r="r" b="b" t="t" l="l"/>
            <a:pathLst>
              <a:path h="5477480" w="5316807">
                <a:moveTo>
                  <a:pt x="5316808" y="0"/>
                </a:moveTo>
                <a:lnTo>
                  <a:pt x="0" y="0"/>
                </a:lnTo>
                <a:lnTo>
                  <a:pt x="0" y="5477480"/>
                </a:lnTo>
                <a:lnTo>
                  <a:pt x="5316808" y="5477480"/>
                </a:lnTo>
                <a:lnTo>
                  <a:pt x="531680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12493" y="470288"/>
            <a:ext cx="11155497" cy="2591079"/>
            <a:chOff x="0" y="0"/>
            <a:chExt cx="14873996" cy="34547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11669" y="132039"/>
              <a:ext cx="13250657" cy="3322733"/>
            </a:xfrm>
            <a:custGeom>
              <a:avLst/>
              <a:gdLst/>
              <a:ahLst/>
              <a:cxnLst/>
              <a:rect r="r" b="b" t="t" l="l"/>
              <a:pathLst>
                <a:path h="3322733" w="13250657">
                  <a:moveTo>
                    <a:pt x="0" y="0"/>
                  </a:moveTo>
                  <a:lnTo>
                    <a:pt x="13250657" y="0"/>
                  </a:lnTo>
                  <a:lnTo>
                    <a:pt x="13250657" y="3322733"/>
                  </a:lnTo>
                  <a:lnTo>
                    <a:pt x="0" y="3322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14873996" cy="984557"/>
              <a:chOff x="0" y="0"/>
              <a:chExt cx="3108540" cy="20576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08540" cy="205764"/>
              </a:xfrm>
              <a:custGeom>
                <a:avLst/>
                <a:gdLst/>
                <a:ahLst/>
                <a:cxnLst/>
                <a:rect r="r" b="b" t="t" l="l"/>
                <a:pathLst>
                  <a:path h="205764" w="3108540">
                    <a:moveTo>
                      <a:pt x="22302" y="0"/>
                    </a:moveTo>
                    <a:lnTo>
                      <a:pt x="3086238" y="0"/>
                    </a:lnTo>
                    <a:cubicBezTo>
                      <a:pt x="3092153" y="0"/>
                      <a:pt x="3097825" y="2350"/>
                      <a:pt x="3102008" y="6532"/>
                    </a:cubicBezTo>
                    <a:cubicBezTo>
                      <a:pt x="3106190" y="10715"/>
                      <a:pt x="3108540" y="16387"/>
                      <a:pt x="3108540" y="22302"/>
                    </a:cubicBezTo>
                    <a:lnTo>
                      <a:pt x="3108540" y="183462"/>
                    </a:lnTo>
                    <a:cubicBezTo>
                      <a:pt x="3108540" y="195779"/>
                      <a:pt x="3098555" y="205764"/>
                      <a:pt x="3086238" y="205764"/>
                    </a:cubicBezTo>
                    <a:lnTo>
                      <a:pt x="22302" y="205764"/>
                    </a:lnTo>
                    <a:cubicBezTo>
                      <a:pt x="9985" y="205764"/>
                      <a:pt x="0" y="195779"/>
                      <a:pt x="0" y="183462"/>
                    </a:cubicBezTo>
                    <a:lnTo>
                      <a:pt x="0" y="22302"/>
                    </a:lnTo>
                    <a:cubicBezTo>
                      <a:pt x="0" y="9985"/>
                      <a:pt x="9985" y="0"/>
                      <a:pt x="22302" y="0"/>
                    </a:cubicBezTo>
                    <a:close/>
                  </a:path>
                </a:pathLst>
              </a:custGeom>
              <a:solidFill>
                <a:srgbClr val="FFE95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3108540" cy="1867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804480" y="1469465"/>
              <a:ext cx="13265036" cy="1410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64"/>
                </a:lnSpc>
              </a:pPr>
              <a:r>
                <a:rPr lang="en-US" sz="7562">
                  <a:solidFill>
                    <a:srgbClr val="0C2640"/>
                  </a:solidFill>
                  <a:latin typeface="Yusei Magic"/>
                </a:rPr>
                <a:t>FUNGSI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9860" y="217380"/>
              <a:ext cx="14794275" cy="538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8"/>
                </a:lnSpc>
              </a:pPr>
              <a:r>
                <a:rPr lang="en-US" sz="2362">
                  <a:solidFill>
                    <a:srgbClr val="0C2640"/>
                  </a:solidFill>
                  <a:latin typeface="YD햇살"/>
                </a:rPr>
                <a:t>Pemrograman III (Web Service)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055668"/>
            <a:ext cx="15997643" cy="3647673"/>
            <a:chOff x="0" y="0"/>
            <a:chExt cx="21330190" cy="48635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23841" cy="1434885"/>
            </a:xfrm>
            <a:custGeom>
              <a:avLst/>
              <a:gdLst/>
              <a:ahLst/>
              <a:cxnLst/>
              <a:rect r="r" b="b" t="t" l="l"/>
              <a:pathLst>
                <a:path h="1434885" w="1623841">
                  <a:moveTo>
                    <a:pt x="0" y="0"/>
                  </a:moveTo>
                  <a:lnTo>
                    <a:pt x="1623841" y="0"/>
                  </a:lnTo>
                  <a:lnTo>
                    <a:pt x="1623841" y="1434885"/>
                  </a:lnTo>
                  <a:lnTo>
                    <a:pt x="0" y="1434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021323" y="232829"/>
              <a:ext cx="1930886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YD햇살"/>
                </a:rPr>
                <a:t>Memungkinkan Data bisa diakses kapan saja dan dimana saja.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21323" y="1998976"/>
              <a:ext cx="1930886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YD햇살"/>
                </a:rPr>
                <a:t>Bisa diakses dari banyak protokol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021323" y="3765122"/>
              <a:ext cx="1930886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YD햇살"/>
                </a:rPr>
                <a:t>Bisa berinteraksi antar format, sistem dan bahasa.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618506"/>
              <a:ext cx="1623841" cy="1434885"/>
            </a:xfrm>
            <a:custGeom>
              <a:avLst/>
              <a:gdLst/>
              <a:ahLst/>
              <a:cxnLst/>
              <a:rect r="r" b="b" t="t" l="l"/>
              <a:pathLst>
                <a:path h="1434885" w="1623841">
                  <a:moveTo>
                    <a:pt x="0" y="0"/>
                  </a:moveTo>
                  <a:lnTo>
                    <a:pt x="1623841" y="0"/>
                  </a:lnTo>
                  <a:lnTo>
                    <a:pt x="1623841" y="1434885"/>
                  </a:lnTo>
                  <a:lnTo>
                    <a:pt x="0" y="1434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3428679"/>
              <a:ext cx="1623841" cy="1434885"/>
            </a:xfrm>
            <a:custGeom>
              <a:avLst/>
              <a:gdLst/>
              <a:ahLst/>
              <a:cxnLst/>
              <a:rect r="r" b="b" t="t" l="l"/>
              <a:pathLst>
                <a:path h="1434885" w="1623841">
                  <a:moveTo>
                    <a:pt x="0" y="0"/>
                  </a:moveTo>
                  <a:lnTo>
                    <a:pt x="1623841" y="0"/>
                  </a:lnTo>
                  <a:lnTo>
                    <a:pt x="1623841" y="1434885"/>
                  </a:lnTo>
                  <a:lnTo>
                    <a:pt x="0" y="1434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2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9291">
            <a:off x="15629596" y="-2006736"/>
            <a:ext cx="5316807" cy="5477480"/>
          </a:xfrm>
          <a:custGeom>
            <a:avLst/>
            <a:gdLst/>
            <a:ahLst/>
            <a:cxnLst/>
            <a:rect r="r" b="b" t="t" l="l"/>
            <a:pathLst>
              <a:path h="5477480" w="5316807">
                <a:moveTo>
                  <a:pt x="0" y="0"/>
                </a:moveTo>
                <a:lnTo>
                  <a:pt x="5316808" y="0"/>
                </a:lnTo>
                <a:lnTo>
                  <a:pt x="5316808" y="5477480"/>
                </a:lnTo>
                <a:lnTo>
                  <a:pt x="0" y="54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79560" y="507152"/>
            <a:ext cx="10171369" cy="2362497"/>
            <a:chOff x="0" y="0"/>
            <a:chExt cx="13561826" cy="31499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0065" y="120391"/>
              <a:ext cx="12081697" cy="3029605"/>
            </a:xfrm>
            <a:custGeom>
              <a:avLst/>
              <a:gdLst/>
              <a:ahLst/>
              <a:cxnLst/>
              <a:rect r="r" b="b" t="t" l="l"/>
              <a:pathLst>
                <a:path h="3029605" w="12081697">
                  <a:moveTo>
                    <a:pt x="0" y="0"/>
                  </a:moveTo>
                  <a:lnTo>
                    <a:pt x="12081696" y="0"/>
                  </a:lnTo>
                  <a:lnTo>
                    <a:pt x="12081696" y="3029605"/>
                  </a:lnTo>
                  <a:lnTo>
                    <a:pt x="0" y="302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3561826" cy="897701"/>
              <a:chOff x="0" y="0"/>
              <a:chExt cx="3108540" cy="20576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08540" cy="205764"/>
              </a:xfrm>
              <a:custGeom>
                <a:avLst/>
                <a:gdLst/>
                <a:ahLst/>
                <a:cxnLst/>
                <a:rect r="r" b="b" t="t" l="l"/>
                <a:pathLst>
                  <a:path h="205764" w="3108540">
                    <a:moveTo>
                      <a:pt x="22302" y="0"/>
                    </a:moveTo>
                    <a:lnTo>
                      <a:pt x="3086238" y="0"/>
                    </a:lnTo>
                    <a:cubicBezTo>
                      <a:pt x="3092153" y="0"/>
                      <a:pt x="3097825" y="2350"/>
                      <a:pt x="3102008" y="6532"/>
                    </a:cubicBezTo>
                    <a:cubicBezTo>
                      <a:pt x="3106190" y="10715"/>
                      <a:pt x="3108540" y="16387"/>
                      <a:pt x="3108540" y="22302"/>
                    </a:cubicBezTo>
                    <a:lnTo>
                      <a:pt x="3108540" y="183462"/>
                    </a:lnTo>
                    <a:cubicBezTo>
                      <a:pt x="3108540" y="195779"/>
                      <a:pt x="3098555" y="205764"/>
                      <a:pt x="3086238" y="205764"/>
                    </a:cubicBezTo>
                    <a:lnTo>
                      <a:pt x="22302" y="205764"/>
                    </a:lnTo>
                    <a:cubicBezTo>
                      <a:pt x="9985" y="205764"/>
                      <a:pt x="0" y="195779"/>
                      <a:pt x="0" y="183462"/>
                    </a:cubicBezTo>
                    <a:lnTo>
                      <a:pt x="0" y="22302"/>
                    </a:lnTo>
                    <a:cubicBezTo>
                      <a:pt x="0" y="9985"/>
                      <a:pt x="9985" y="0"/>
                      <a:pt x="22302" y="0"/>
                    </a:cubicBezTo>
                    <a:close/>
                  </a:path>
                </a:pathLst>
              </a:custGeom>
              <a:solidFill>
                <a:srgbClr val="FFE95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19050"/>
                <a:ext cx="3108540" cy="1867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733510" y="1330863"/>
              <a:ext cx="12094807" cy="1295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70"/>
                </a:lnSpc>
              </a:pPr>
              <a:r>
                <a:rPr lang="en-US" sz="6894">
                  <a:solidFill>
                    <a:srgbClr val="0C2640"/>
                  </a:solidFill>
                  <a:latin typeface="Yusei Magic"/>
                </a:rPr>
                <a:t>CARA KERJA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6344" y="211371"/>
              <a:ext cx="13489138" cy="47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6"/>
                </a:lnSpc>
              </a:pPr>
              <a:r>
                <a:rPr lang="en-US" sz="2154">
                  <a:solidFill>
                    <a:srgbClr val="0C2640"/>
                  </a:solidFill>
                  <a:latin typeface="YD햇살"/>
                </a:rPr>
                <a:t>Pemrograman III (Web Service)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42244">
            <a:off x="-3222831" y="-1402125"/>
            <a:ext cx="5316807" cy="5477480"/>
          </a:xfrm>
          <a:custGeom>
            <a:avLst/>
            <a:gdLst/>
            <a:ahLst/>
            <a:cxnLst/>
            <a:rect r="r" b="b" t="t" l="l"/>
            <a:pathLst>
              <a:path h="5477480" w="5316807">
                <a:moveTo>
                  <a:pt x="5316808" y="0"/>
                </a:moveTo>
                <a:lnTo>
                  <a:pt x="0" y="0"/>
                </a:lnTo>
                <a:lnTo>
                  <a:pt x="0" y="5477480"/>
                </a:lnTo>
                <a:lnTo>
                  <a:pt x="5316808" y="5477480"/>
                </a:lnTo>
                <a:lnTo>
                  <a:pt x="531680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1709" y="3757483"/>
            <a:ext cx="989055" cy="989055"/>
          </a:xfrm>
          <a:custGeom>
            <a:avLst/>
            <a:gdLst/>
            <a:ahLst/>
            <a:cxnLst/>
            <a:rect r="r" b="b" t="t" l="l"/>
            <a:pathLst>
              <a:path h="989055" w="989055">
                <a:moveTo>
                  <a:pt x="0" y="0"/>
                </a:moveTo>
                <a:lnTo>
                  <a:pt x="989054" y="0"/>
                </a:lnTo>
                <a:lnTo>
                  <a:pt x="989054" y="989055"/>
                </a:lnTo>
                <a:lnTo>
                  <a:pt x="0" y="989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77649" y="3841028"/>
            <a:ext cx="1448165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YD햇살"/>
              </a:rPr>
              <a:t>Klien mengirim permintaan (request) ke server.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YD햇살"/>
              </a:rPr>
              <a:t>Biasanya dalam format XML atau JSON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77649" y="4964255"/>
            <a:ext cx="14481651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YD햇살"/>
              </a:rPr>
              <a:t>Server menerima dan memproses permintaan yang mungkin melibatkan pengambilan data dari database, melakukan kalkulasi tertentu atau menjalankan fungsi lainnya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77649" y="6546040"/>
            <a:ext cx="14481651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YD햇살"/>
              </a:rPr>
              <a:t>Server mengirimkan response kepada klien yang berisikan informasi yang diminta klien, hasil intruksi yang diberikan atau lainnya sesuai dengan permintaan klien. Biasanya format responnya berupa XML atau JSON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77649" y="8211819"/>
            <a:ext cx="14481651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YD햇살"/>
              </a:rPr>
              <a:t>Klien menerima dan memproses respon dengan diterjemahkan ke format yang bisa dipahami untuk klien gunakan informasi atau hasil yang diterima dari server untuk melanjutkan fungsinya.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31709" y="5143500"/>
            <a:ext cx="989055" cy="989055"/>
          </a:xfrm>
          <a:custGeom>
            <a:avLst/>
            <a:gdLst/>
            <a:ahLst/>
            <a:cxnLst/>
            <a:rect r="r" b="b" t="t" l="l"/>
            <a:pathLst>
              <a:path h="989055" w="989055">
                <a:moveTo>
                  <a:pt x="0" y="0"/>
                </a:moveTo>
                <a:lnTo>
                  <a:pt x="989054" y="0"/>
                </a:lnTo>
                <a:lnTo>
                  <a:pt x="989054" y="989055"/>
                </a:lnTo>
                <a:lnTo>
                  <a:pt x="0" y="989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1709" y="6603190"/>
            <a:ext cx="989055" cy="989055"/>
          </a:xfrm>
          <a:custGeom>
            <a:avLst/>
            <a:gdLst/>
            <a:ahLst/>
            <a:cxnLst/>
            <a:rect r="r" b="b" t="t" l="l"/>
            <a:pathLst>
              <a:path h="989055" w="989055">
                <a:moveTo>
                  <a:pt x="0" y="0"/>
                </a:moveTo>
                <a:lnTo>
                  <a:pt x="989054" y="0"/>
                </a:lnTo>
                <a:lnTo>
                  <a:pt x="989054" y="989054"/>
                </a:lnTo>
                <a:lnTo>
                  <a:pt x="0" y="98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1709" y="8427222"/>
            <a:ext cx="989055" cy="989055"/>
          </a:xfrm>
          <a:custGeom>
            <a:avLst/>
            <a:gdLst/>
            <a:ahLst/>
            <a:cxnLst/>
            <a:rect r="r" b="b" t="t" l="l"/>
            <a:pathLst>
              <a:path h="989055" w="989055">
                <a:moveTo>
                  <a:pt x="0" y="0"/>
                </a:moveTo>
                <a:lnTo>
                  <a:pt x="989054" y="0"/>
                </a:lnTo>
                <a:lnTo>
                  <a:pt x="989054" y="989055"/>
                </a:lnTo>
                <a:lnTo>
                  <a:pt x="0" y="989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2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15395" y="472294"/>
            <a:ext cx="9432169" cy="2190803"/>
            <a:chOff x="0" y="0"/>
            <a:chExt cx="12576226" cy="2921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86281" y="111641"/>
              <a:ext cx="11203665" cy="2809430"/>
            </a:xfrm>
            <a:custGeom>
              <a:avLst/>
              <a:gdLst/>
              <a:ahLst/>
              <a:cxnLst/>
              <a:rect r="r" b="b" t="t" l="l"/>
              <a:pathLst>
                <a:path h="2809430" w="11203665">
                  <a:moveTo>
                    <a:pt x="0" y="0"/>
                  </a:moveTo>
                  <a:lnTo>
                    <a:pt x="11203664" y="0"/>
                  </a:lnTo>
                  <a:lnTo>
                    <a:pt x="11203664" y="2809430"/>
                  </a:lnTo>
                  <a:lnTo>
                    <a:pt x="0" y="2809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12576226" cy="832461"/>
              <a:chOff x="0" y="0"/>
              <a:chExt cx="3108540" cy="20576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08540" cy="205764"/>
              </a:xfrm>
              <a:custGeom>
                <a:avLst/>
                <a:gdLst/>
                <a:ahLst/>
                <a:cxnLst/>
                <a:rect r="r" b="b" t="t" l="l"/>
                <a:pathLst>
                  <a:path h="205764" w="3108540">
                    <a:moveTo>
                      <a:pt x="22302" y="0"/>
                    </a:moveTo>
                    <a:lnTo>
                      <a:pt x="3086238" y="0"/>
                    </a:lnTo>
                    <a:cubicBezTo>
                      <a:pt x="3092153" y="0"/>
                      <a:pt x="3097825" y="2350"/>
                      <a:pt x="3102008" y="6532"/>
                    </a:cubicBezTo>
                    <a:cubicBezTo>
                      <a:pt x="3106190" y="10715"/>
                      <a:pt x="3108540" y="16387"/>
                      <a:pt x="3108540" y="22302"/>
                    </a:cubicBezTo>
                    <a:lnTo>
                      <a:pt x="3108540" y="183462"/>
                    </a:lnTo>
                    <a:cubicBezTo>
                      <a:pt x="3108540" y="195779"/>
                      <a:pt x="3098555" y="205764"/>
                      <a:pt x="3086238" y="205764"/>
                    </a:cubicBezTo>
                    <a:lnTo>
                      <a:pt x="22302" y="205764"/>
                    </a:lnTo>
                    <a:cubicBezTo>
                      <a:pt x="9985" y="205764"/>
                      <a:pt x="0" y="195779"/>
                      <a:pt x="0" y="183462"/>
                    </a:cubicBezTo>
                    <a:lnTo>
                      <a:pt x="0" y="22302"/>
                    </a:lnTo>
                    <a:cubicBezTo>
                      <a:pt x="0" y="9985"/>
                      <a:pt x="9985" y="0"/>
                      <a:pt x="22302" y="0"/>
                    </a:cubicBezTo>
                    <a:close/>
                  </a:path>
                </a:pathLst>
              </a:custGeom>
              <a:solidFill>
                <a:srgbClr val="FFE95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3108540" cy="1867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80202" y="1250591"/>
              <a:ext cx="11215822" cy="118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49"/>
                </a:lnSpc>
              </a:pPr>
              <a:r>
                <a:rPr lang="en-US" sz="6393">
                  <a:solidFill>
                    <a:srgbClr val="0C2640"/>
                  </a:solidFill>
                  <a:latin typeface="Yusei Magic"/>
                </a:rPr>
                <a:t>CONTOH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3702" y="192548"/>
              <a:ext cx="12508821" cy="446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7"/>
                </a:lnSpc>
              </a:pPr>
              <a:r>
                <a:rPr lang="en-US" sz="1997">
                  <a:solidFill>
                    <a:srgbClr val="0C2640"/>
                  </a:solidFill>
                  <a:latin typeface="YD햇살"/>
                </a:rPr>
                <a:t>Pemrograman III (Web Service)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7920" y="3882237"/>
            <a:ext cx="6252306" cy="148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YD햇살"/>
              </a:rPr>
              <a:t>Discord API adalah layanan yang disediakan untuk berinteraksi dengan discord, seperti komunikasi, mengirim pesan, dan mengelola server.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2099" y="3701525"/>
            <a:ext cx="6027201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YD햇살"/>
              </a:rPr>
              <a:t>Google Maps API adalah layanan yang disediakan oleh Google untuk mengembangkan dalam menyertakan fitur seperti peta, penyandian geografis, dan informasi tempat ke dalam halaman web.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525" y="2984970"/>
            <a:ext cx="6889701" cy="55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YD햇살 Bold"/>
              </a:rPr>
              <a:t>DISCORD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0837" y="2984970"/>
            <a:ext cx="6889701" cy="55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YD햇살 Bold"/>
              </a:rPr>
              <a:t>GOOGLE MAPS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3745815" y="-1610174"/>
            <a:ext cx="6474652" cy="4273270"/>
          </a:xfrm>
          <a:custGeom>
            <a:avLst/>
            <a:gdLst/>
            <a:ahLst/>
            <a:cxnLst/>
            <a:rect r="r" b="b" t="t" l="l"/>
            <a:pathLst>
              <a:path h="4273270" w="6474652">
                <a:moveTo>
                  <a:pt x="0" y="0"/>
                </a:moveTo>
                <a:lnTo>
                  <a:pt x="6474652" y="0"/>
                </a:lnTo>
                <a:lnTo>
                  <a:pt x="6474652" y="4273271"/>
                </a:lnTo>
                <a:lnTo>
                  <a:pt x="0" y="4273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0525" y="6200094"/>
            <a:ext cx="6889701" cy="55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YD햇살 Bold"/>
              </a:rPr>
              <a:t>MANFAAT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9223" y="7095807"/>
            <a:ext cx="6252306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5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YD햇살"/>
              </a:rPr>
              <a:t>Meningkatkan interaksi komunitas.</a:t>
            </a:r>
          </a:p>
          <a:p>
            <a:pPr algn="just" marL="453395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YD햇살"/>
              </a:rPr>
              <a:t>Membuat integrasi yang menarik.</a:t>
            </a:r>
          </a:p>
          <a:p>
            <a:pPr algn="just" marL="453395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YD햇살"/>
              </a:rPr>
              <a:t>Komunikasi Real-Time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02714" y="6443163"/>
            <a:ext cx="6889701" cy="55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YD햇살 Bold"/>
              </a:rPr>
              <a:t>MANFAAT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30837" y="7157901"/>
            <a:ext cx="6252306" cy="148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5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YD햇살"/>
              </a:rPr>
              <a:t>Pemetaan global.</a:t>
            </a:r>
          </a:p>
          <a:p>
            <a:pPr algn="just" marL="453395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YD햇살"/>
              </a:rPr>
              <a:t>Navigasi dan petunjuk arah.</a:t>
            </a:r>
          </a:p>
          <a:p>
            <a:pPr marL="453395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YD햇살"/>
              </a:rPr>
              <a:t>Mendapatkan informasi lengkap tentang suatu tempat.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2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0405" y="8004571"/>
            <a:ext cx="5636550" cy="2320529"/>
          </a:xfrm>
          <a:custGeom>
            <a:avLst/>
            <a:gdLst/>
            <a:ahLst/>
            <a:cxnLst/>
            <a:rect r="r" b="b" t="t" l="l"/>
            <a:pathLst>
              <a:path h="2320529" w="5636550">
                <a:moveTo>
                  <a:pt x="0" y="0"/>
                </a:moveTo>
                <a:lnTo>
                  <a:pt x="5636551" y="0"/>
                </a:lnTo>
                <a:lnTo>
                  <a:pt x="5636551" y="2320529"/>
                </a:lnTo>
                <a:lnTo>
                  <a:pt x="0" y="232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066381">
            <a:off x="12168711" y="-671551"/>
            <a:ext cx="8761478" cy="5080911"/>
          </a:xfrm>
          <a:custGeom>
            <a:avLst/>
            <a:gdLst/>
            <a:ahLst/>
            <a:cxnLst/>
            <a:rect r="r" b="b" t="t" l="l"/>
            <a:pathLst>
              <a:path h="5080911" w="8761478">
                <a:moveTo>
                  <a:pt x="8761478" y="0"/>
                </a:moveTo>
                <a:lnTo>
                  <a:pt x="0" y="0"/>
                </a:lnTo>
                <a:lnTo>
                  <a:pt x="0" y="5080912"/>
                </a:lnTo>
                <a:lnTo>
                  <a:pt x="8761478" y="5080912"/>
                </a:lnTo>
                <a:lnTo>
                  <a:pt x="8761478" y="0"/>
                </a:lnTo>
                <a:close/>
              </a:path>
            </a:pathLst>
          </a:custGeom>
          <a:blipFill>
            <a:blip r:embed="rId3"/>
            <a:stretch>
              <a:fillRect l="0" t="-103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4157" y="5693338"/>
            <a:ext cx="10450286" cy="8229600"/>
          </a:xfrm>
          <a:custGeom>
            <a:avLst/>
            <a:gdLst/>
            <a:ahLst/>
            <a:cxnLst/>
            <a:rect r="r" b="b" t="t" l="l"/>
            <a:pathLst>
              <a:path h="8229600" w="10450286">
                <a:moveTo>
                  <a:pt x="0" y="0"/>
                </a:moveTo>
                <a:lnTo>
                  <a:pt x="10450286" y="0"/>
                </a:lnTo>
                <a:lnTo>
                  <a:pt x="104502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13517754" y="1606577"/>
            <a:ext cx="3220250" cy="2057758"/>
          </a:xfrm>
          <a:custGeom>
            <a:avLst/>
            <a:gdLst/>
            <a:ahLst/>
            <a:cxnLst/>
            <a:rect r="r" b="b" t="t" l="l"/>
            <a:pathLst>
              <a:path h="2057758" w="3220250">
                <a:moveTo>
                  <a:pt x="0" y="0"/>
                </a:moveTo>
                <a:lnTo>
                  <a:pt x="3220250" y="0"/>
                </a:lnTo>
                <a:lnTo>
                  <a:pt x="3220250" y="2057759"/>
                </a:lnTo>
                <a:lnTo>
                  <a:pt x="0" y="205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95" t="0" r="-8095" b="-455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13454" y="-939446"/>
            <a:ext cx="5616701" cy="5616701"/>
          </a:xfrm>
          <a:custGeom>
            <a:avLst/>
            <a:gdLst/>
            <a:ahLst/>
            <a:cxnLst/>
            <a:rect r="r" b="b" t="t" l="l"/>
            <a:pathLst>
              <a:path h="5616701" w="5616701">
                <a:moveTo>
                  <a:pt x="0" y="0"/>
                </a:moveTo>
                <a:lnTo>
                  <a:pt x="5616701" y="0"/>
                </a:lnTo>
                <a:lnTo>
                  <a:pt x="5616701" y="5616701"/>
                </a:lnTo>
                <a:lnTo>
                  <a:pt x="0" y="56167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42555" y="2122924"/>
            <a:ext cx="6629458" cy="6629458"/>
          </a:xfrm>
          <a:custGeom>
            <a:avLst/>
            <a:gdLst/>
            <a:ahLst/>
            <a:cxnLst/>
            <a:rect r="r" b="b" t="t" l="l"/>
            <a:pathLst>
              <a:path h="6629458" w="6629458">
                <a:moveTo>
                  <a:pt x="0" y="0"/>
                </a:moveTo>
                <a:lnTo>
                  <a:pt x="6629458" y="0"/>
                </a:lnTo>
                <a:lnTo>
                  <a:pt x="6629458" y="6629458"/>
                </a:lnTo>
                <a:lnTo>
                  <a:pt x="0" y="6629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DAF-vish2j8</dc:identifier>
  <dcterms:modified xsi:type="dcterms:W3CDTF">2011-08-01T06:04:30Z</dcterms:modified>
  <cp:revision>1</cp:revision>
  <dc:title>Blue illustrated Thesis Defense presentation</dc:title>
</cp:coreProperties>
</file>